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guel Guillen Pujadas" initials="MGP" lastIdx="3" clrIdx="0">
    <p:extLst>
      <p:ext uri="{19B8F6BF-5375-455C-9EA6-DF929625EA0E}">
        <p15:presenceInfo xmlns:p15="http://schemas.microsoft.com/office/powerpoint/2012/main" userId="S::miguel.guillen@ub.edu::0d5fb676-c55c-400c-8238-0ac5f9fa68f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5C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82" y="1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guel Guillen Pujadas" userId="0d5fb676-c55c-400c-8238-0ac5f9fa68f8" providerId="ADAL" clId="{B1ED033A-0908-4F1F-8C1A-A27592DFCD90}"/>
    <pc:docChg chg="undo custSel modSld">
      <pc:chgData name="Miguel Guillen Pujadas" userId="0d5fb676-c55c-400c-8238-0ac5f9fa68f8" providerId="ADAL" clId="{B1ED033A-0908-4F1F-8C1A-A27592DFCD90}" dt="2025-09-10T22:24:38.680" v="110" actId="1076"/>
      <pc:docMkLst>
        <pc:docMk/>
      </pc:docMkLst>
      <pc:sldChg chg="addSp delSp modSp mod modCm">
        <pc:chgData name="Miguel Guillen Pujadas" userId="0d5fb676-c55c-400c-8238-0ac5f9fa68f8" providerId="ADAL" clId="{B1ED033A-0908-4F1F-8C1A-A27592DFCD90}" dt="2025-09-10T22:24:38.680" v="110" actId="1076"/>
        <pc:sldMkLst>
          <pc:docMk/>
          <pc:sldMk cId="1139618747" sldId="256"/>
        </pc:sldMkLst>
        <pc:spChg chg="mod">
          <ac:chgData name="Miguel Guillen Pujadas" userId="0d5fb676-c55c-400c-8238-0ac5f9fa68f8" providerId="ADAL" clId="{B1ED033A-0908-4F1F-8C1A-A27592DFCD90}" dt="2025-09-10T22:23:17.082" v="104" actId="20577"/>
          <ac:spMkLst>
            <pc:docMk/>
            <pc:sldMk cId="1139618747" sldId="256"/>
            <ac:spMk id="4" creationId="{D9C887FD-2A01-4882-8A5D-D45B90823C0D}"/>
          </ac:spMkLst>
        </pc:spChg>
        <pc:spChg chg="mod">
          <ac:chgData name="Miguel Guillen Pujadas" userId="0d5fb676-c55c-400c-8238-0ac5f9fa68f8" providerId="ADAL" clId="{B1ED033A-0908-4F1F-8C1A-A27592DFCD90}" dt="2025-09-10T22:22:30.534" v="83" actId="2711"/>
          <ac:spMkLst>
            <pc:docMk/>
            <pc:sldMk cId="1139618747" sldId="256"/>
            <ac:spMk id="5" creationId="{2E5D1B22-6A0A-41D4-BBC4-695F6A157C83}"/>
          </ac:spMkLst>
        </pc:spChg>
        <pc:spChg chg="mod">
          <ac:chgData name="Miguel Guillen Pujadas" userId="0d5fb676-c55c-400c-8238-0ac5f9fa68f8" providerId="ADAL" clId="{B1ED033A-0908-4F1F-8C1A-A27592DFCD90}" dt="2025-09-10T22:24:38.680" v="110" actId="1076"/>
          <ac:spMkLst>
            <pc:docMk/>
            <pc:sldMk cId="1139618747" sldId="256"/>
            <ac:spMk id="10" creationId="{19BFC6F6-0504-4258-B297-FB00C6637CD3}"/>
          </ac:spMkLst>
        </pc:spChg>
        <pc:spChg chg="add del mod">
          <ac:chgData name="Miguel Guillen Pujadas" userId="0d5fb676-c55c-400c-8238-0ac5f9fa68f8" providerId="ADAL" clId="{B1ED033A-0908-4F1F-8C1A-A27592DFCD90}" dt="2025-09-10T22:20:33.051" v="30" actId="478"/>
          <ac:spMkLst>
            <pc:docMk/>
            <pc:sldMk cId="1139618747" sldId="256"/>
            <ac:spMk id="11" creationId="{D457D520-B9A9-4E54-BA56-BB8A825EC2A5}"/>
          </ac:spMkLst>
        </pc:spChg>
        <pc:picChg chg="mod">
          <ac:chgData name="Miguel Guillen Pujadas" userId="0d5fb676-c55c-400c-8238-0ac5f9fa68f8" providerId="ADAL" clId="{B1ED033A-0908-4F1F-8C1A-A27592DFCD90}" dt="2025-09-10T22:22:48.130" v="92" actId="1037"/>
          <ac:picMkLst>
            <pc:docMk/>
            <pc:sldMk cId="1139618747" sldId="256"/>
            <ac:picMk id="6" creationId="{818F24BC-33D3-4D69-88B8-7EDBCA4FF5F2}"/>
          </ac:picMkLst>
        </pc:pic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09-11T00:14:20.613" idx="1">
    <p:pos x="2159" y="3399"/>
    <p:text>The author with "*" will be the speaker.</p:text>
    <p:extLst>
      <p:ext uri="{C676402C-5697-4E1C-873F-D02D1690AC5C}">
        <p15:threadingInfo xmlns:p15="http://schemas.microsoft.com/office/powerpoint/2012/main" timeZoneBias="-120"/>
      </p:ext>
    </p:extLst>
  </p:cm>
  <p:cm authorId="1" dt="2025-09-11T00:16:45.962" idx="3">
    <p:pos x="2159" y="3535"/>
    <p:text>Delete this coment befor the session</p:text>
    <p:extLst>
      <p:ext uri="{C676402C-5697-4E1C-873F-D02D1690AC5C}">
        <p15:threadingInfo xmlns:p15="http://schemas.microsoft.com/office/powerpoint/2012/main" timeZoneBias="-120">
          <p15:parentCm authorId="1" idx="1"/>
        </p15:threadingInfo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apçaler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Contenidor de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91B500-25F7-4BAB-A502-4C11755686A3}" type="datetimeFigureOut">
              <a:rPr lang="ca-ES" smtClean="0"/>
              <a:t>11/9/2025</a:t>
            </a:fld>
            <a:endParaRPr lang="ca-ES"/>
          </a:p>
        </p:txBody>
      </p:sp>
      <p:sp>
        <p:nvSpPr>
          <p:cNvPr id="4" name="Contenidor d'imatge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a-ES"/>
          </a:p>
        </p:txBody>
      </p:sp>
      <p:sp>
        <p:nvSpPr>
          <p:cNvPr id="5" name="Contenidor de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18A105-AAFA-4AEA-AFC5-DE5119AE1127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7511042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34456B24-4431-46CD-BD9F-A6C9C1C2B9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a-ES"/>
              <a:t>Feu clic aquí per editar l'estil</a:t>
            </a:r>
          </a:p>
        </p:txBody>
      </p:sp>
      <p:sp>
        <p:nvSpPr>
          <p:cNvPr id="3" name="Subtítol 2">
            <a:extLst>
              <a:ext uri="{FF2B5EF4-FFF2-40B4-BE49-F238E27FC236}">
                <a16:creationId xmlns:a16="http://schemas.microsoft.com/office/drawing/2014/main" id="{AB9F8ACD-33E1-4856-8F78-51F010A982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a-ES"/>
              <a:t>Feu clic aquí per editar l'estil de subtítols del patró</a:t>
            </a:r>
          </a:p>
        </p:txBody>
      </p:sp>
      <p:sp>
        <p:nvSpPr>
          <p:cNvPr id="4" name="Contenidor de data 3">
            <a:extLst>
              <a:ext uri="{FF2B5EF4-FFF2-40B4-BE49-F238E27FC236}">
                <a16:creationId xmlns:a16="http://schemas.microsoft.com/office/drawing/2014/main" id="{2E981AE6-C7BD-40DE-A497-9C4551D6D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a-ES"/>
              <a:t>18 – 19 September 2025</a:t>
            </a:r>
          </a:p>
        </p:txBody>
      </p:sp>
      <p:sp>
        <p:nvSpPr>
          <p:cNvPr id="5" name="Contenidor de peu de pàgina 4">
            <a:extLst>
              <a:ext uri="{FF2B5EF4-FFF2-40B4-BE49-F238E27FC236}">
                <a16:creationId xmlns:a16="http://schemas.microsoft.com/office/drawing/2014/main" id="{18139D2B-0822-4B6B-AB82-8E0664C2A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a-ES"/>
              <a:t>IV International Conference on Sustainable Finance</a:t>
            </a:r>
          </a:p>
        </p:txBody>
      </p:sp>
      <p:sp>
        <p:nvSpPr>
          <p:cNvPr id="6" name="Contenidor de número de diapositiva 5">
            <a:extLst>
              <a:ext uri="{FF2B5EF4-FFF2-40B4-BE49-F238E27FC236}">
                <a16:creationId xmlns:a16="http://schemas.microsoft.com/office/drawing/2014/main" id="{F81A52C3-143D-4A4E-8AE8-AA1E29931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7FCD0-A4AE-493B-A05F-6B593BF6EB36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85165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9EF92135-183A-4397-AD86-A0A0745D1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text vertical 2">
            <a:extLst>
              <a:ext uri="{FF2B5EF4-FFF2-40B4-BE49-F238E27FC236}">
                <a16:creationId xmlns:a16="http://schemas.microsoft.com/office/drawing/2014/main" id="{0B30402F-26AE-4671-B95B-EB17498867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4" name="Contenidor de data 3">
            <a:extLst>
              <a:ext uri="{FF2B5EF4-FFF2-40B4-BE49-F238E27FC236}">
                <a16:creationId xmlns:a16="http://schemas.microsoft.com/office/drawing/2014/main" id="{A13317D5-0D1B-4719-9A46-C46B6F39C7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a-ES"/>
              <a:t>18 – 19 September 2025</a:t>
            </a:r>
          </a:p>
        </p:txBody>
      </p:sp>
      <p:sp>
        <p:nvSpPr>
          <p:cNvPr id="5" name="Contenidor de peu de pàgina 4">
            <a:extLst>
              <a:ext uri="{FF2B5EF4-FFF2-40B4-BE49-F238E27FC236}">
                <a16:creationId xmlns:a16="http://schemas.microsoft.com/office/drawing/2014/main" id="{D386CBEF-BBD0-42F1-B8F1-E78FE5505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a-ES"/>
              <a:t>IV International Conference on Sustainable Finance</a:t>
            </a:r>
          </a:p>
        </p:txBody>
      </p:sp>
      <p:sp>
        <p:nvSpPr>
          <p:cNvPr id="6" name="Contenidor de número de diapositiva 5">
            <a:extLst>
              <a:ext uri="{FF2B5EF4-FFF2-40B4-BE49-F238E27FC236}">
                <a16:creationId xmlns:a16="http://schemas.microsoft.com/office/drawing/2014/main" id="{EF37D8B1-BAAE-460A-8DCD-6DA4B358A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7FCD0-A4AE-493B-A05F-6B593BF6EB36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429168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>
            <a:extLst>
              <a:ext uri="{FF2B5EF4-FFF2-40B4-BE49-F238E27FC236}">
                <a16:creationId xmlns:a16="http://schemas.microsoft.com/office/drawing/2014/main" id="{D68D2D89-D3D5-4508-B5A2-C05C31F6AF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text vertical 2">
            <a:extLst>
              <a:ext uri="{FF2B5EF4-FFF2-40B4-BE49-F238E27FC236}">
                <a16:creationId xmlns:a16="http://schemas.microsoft.com/office/drawing/2014/main" id="{A7F50B19-A381-465F-95F9-55DD9D400A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4" name="Contenidor de data 3">
            <a:extLst>
              <a:ext uri="{FF2B5EF4-FFF2-40B4-BE49-F238E27FC236}">
                <a16:creationId xmlns:a16="http://schemas.microsoft.com/office/drawing/2014/main" id="{72C82C3E-EC1F-420F-8DE2-ECAAC1FC9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a-ES"/>
              <a:t>18 – 19 September 2025</a:t>
            </a:r>
          </a:p>
        </p:txBody>
      </p:sp>
      <p:sp>
        <p:nvSpPr>
          <p:cNvPr id="5" name="Contenidor de peu de pàgina 4">
            <a:extLst>
              <a:ext uri="{FF2B5EF4-FFF2-40B4-BE49-F238E27FC236}">
                <a16:creationId xmlns:a16="http://schemas.microsoft.com/office/drawing/2014/main" id="{907D6914-0FD1-423C-BCD0-F2DB8AA26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a-ES"/>
              <a:t>IV International Conference on Sustainable Finance</a:t>
            </a:r>
          </a:p>
        </p:txBody>
      </p:sp>
      <p:sp>
        <p:nvSpPr>
          <p:cNvPr id="6" name="Contenidor de número de diapositiva 5">
            <a:extLst>
              <a:ext uri="{FF2B5EF4-FFF2-40B4-BE49-F238E27FC236}">
                <a16:creationId xmlns:a16="http://schemas.microsoft.com/office/drawing/2014/main" id="{A3FF2771-2532-4565-9AFE-2E979F5CA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7FCD0-A4AE-493B-A05F-6B593BF6EB36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485753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1140E38F-8586-4E41-A6D6-8C8E66823D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contingut 2">
            <a:extLst>
              <a:ext uri="{FF2B5EF4-FFF2-40B4-BE49-F238E27FC236}">
                <a16:creationId xmlns:a16="http://schemas.microsoft.com/office/drawing/2014/main" id="{248E692C-2B93-4E4B-96B6-F8878290CA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4" name="Contenidor de data 3">
            <a:extLst>
              <a:ext uri="{FF2B5EF4-FFF2-40B4-BE49-F238E27FC236}">
                <a16:creationId xmlns:a16="http://schemas.microsoft.com/office/drawing/2014/main" id="{5DFF3E52-1478-431F-B547-F2B2A9B39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a-ES"/>
              <a:t>18 – 19 September 2025</a:t>
            </a:r>
          </a:p>
        </p:txBody>
      </p:sp>
      <p:sp>
        <p:nvSpPr>
          <p:cNvPr id="5" name="Contenidor de peu de pàgina 4">
            <a:extLst>
              <a:ext uri="{FF2B5EF4-FFF2-40B4-BE49-F238E27FC236}">
                <a16:creationId xmlns:a16="http://schemas.microsoft.com/office/drawing/2014/main" id="{03641989-319D-4409-BBBC-896196B05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a-ES"/>
              <a:t>IV International Conference on Sustainable Finance</a:t>
            </a:r>
          </a:p>
        </p:txBody>
      </p:sp>
      <p:sp>
        <p:nvSpPr>
          <p:cNvPr id="6" name="Contenidor de número de diapositiva 5">
            <a:extLst>
              <a:ext uri="{FF2B5EF4-FFF2-40B4-BE49-F238E27FC236}">
                <a16:creationId xmlns:a16="http://schemas.microsoft.com/office/drawing/2014/main" id="{03A29D56-B4B8-41EC-8690-A1B2C23F8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7FCD0-A4AE-493B-A05F-6B593BF6EB36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11069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9B5EDB19-32A6-4340-A1B8-40921A527F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a-ES"/>
              <a:t>Feu clic aquí per editar l'estil</a:t>
            </a:r>
          </a:p>
        </p:txBody>
      </p:sp>
      <p:sp>
        <p:nvSpPr>
          <p:cNvPr id="3" name="Contenidor de text 2">
            <a:extLst>
              <a:ext uri="{FF2B5EF4-FFF2-40B4-BE49-F238E27FC236}">
                <a16:creationId xmlns:a16="http://schemas.microsoft.com/office/drawing/2014/main" id="{0A29533E-2809-4C4F-8D01-0141B459DF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4" name="Contenidor de data 3">
            <a:extLst>
              <a:ext uri="{FF2B5EF4-FFF2-40B4-BE49-F238E27FC236}">
                <a16:creationId xmlns:a16="http://schemas.microsoft.com/office/drawing/2014/main" id="{52A359FB-8839-4C28-B5F6-6E9F3A676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a-ES"/>
              <a:t>18 – 19 September 2025</a:t>
            </a:r>
          </a:p>
        </p:txBody>
      </p:sp>
      <p:sp>
        <p:nvSpPr>
          <p:cNvPr id="5" name="Contenidor de peu de pàgina 4">
            <a:extLst>
              <a:ext uri="{FF2B5EF4-FFF2-40B4-BE49-F238E27FC236}">
                <a16:creationId xmlns:a16="http://schemas.microsoft.com/office/drawing/2014/main" id="{1019F4CB-7441-4817-BEF6-0EF579C46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a-ES"/>
              <a:t>IV International Conference on Sustainable Finance</a:t>
            </a:r>
          </a:p>
        </p:txBody>
      </p:sp>
      <p:sp>
        <p:nvSpPr>
          <p:cNvPr id="6" name="Contenidor de número de diapositiva 5">
            <a:extLst>
              <a:ext uri="{FF2B5EF4-FFF2-40B4-BE49-F238E27FC236}">
                <a16:creationId xmlns:a16="http://schemas.microsoft.com/office/drawing/2014/main" id="{629B243D-505C-4DEF-B0C1-31D636162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7FCD0-A4AE-493B-A05F-6B593BF6EB36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184009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C3C9EC77-9E06-4813-8D93-0A8664B48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contingut 2">
            <a:extLst>
              <a:ext uri="{FF2B5EF4-FFF2-40B4-BE49-F238E27FC236}">
                <a16:creationId xmlns:a16="http://schemas.microsoft.com/office/drawing/2014/main" id="{6D2C358C-83D5-403C-AD49-FDEDE72ECC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4" name="Contenidor de contingut 3">
            <a:extLst>
              <a:ext uri="{FF2B5EF4-FFF2-40B4-BE49-F238E27FC236}">
                <a16:creationId xmlns:a16="http://schemas.microsoft.com/office/drawing/2014/main" id="{5890AE9C-421E-420E-908A-37AD93B29C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5" name="Contenidor de data 4">
            <a:extLst>
              <a:ext uri="{FF2B5EF4-FFF2-40B4-BE49-F238E27FC236}">
                <a16:creationId xmlns:a16="http://schemas.microsoft.com/office/drawing/2014/main" id="{8B562D9D-E9B3-4D66-8F3B-4E2696A94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a-ES"/>
              <a:t>18 – 19 September 2025</a:t>
            </a:r>
          </a:p>
        </p:txBody>
      </p:sp>
      <p:sp>
        <p:nvSpPr>
          <p:cNvPr id="6" name="Contenidor de peu de pàgina 5">
            <a:extLst>
              <a:ext uri="{FF2B5EF4-FFF2-40B4-BE49-F238E27FC236}">
                <a16:creationId xmlns:a16="http://schemas.microsoft.com/office/drawing/2014/main" id="{F499D570-B672-4A36-B03A-B691D6D06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a-ES"/>
              <a:t>IV International Conference on Sustainable Finance</a:t>
            </a:r>
          </a:p>
        </p:txBody>
      </p:sp>
      <p:sp>
        <p:nvSpPr>
          <p:cNvPr id="7" name="Contenidor de número de diapositiva 6">
            <a:extLst>
              <a:ext uri="{FF2B5EF4-FFF2-40B4-BE49-F238E27FC236}">
                <a16:creationId xmlns:a16="http://schemas.microsoft.com/office/drawing/2014/main" id="{570F42A7-B3B0-4F1C-80B7-9DF065895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7FCD0-A4AE-493B-A05F-6B593BF6EB36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180936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E77A7D7E-CC26-468B-A25F-0DE15827DD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text 2">
            <a:extLst>
              <a:ext uri="{FF2B5EF4-FFF2-40B4-BE49-F238E27FC236}">
                <a16:creationId xmlns:a16="http://schemas.microsoft.com/office/drawing/2014/main" id="{827B92D7-307E-4811-9FDF-24928607FD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4" name="Contenidor de contingut 3">
            <a:extLst>
              <a:ext uri="{FF2B5EF4-FFF2-40B4-BE49-F238E27FC236}">
                <a16:creationId xmlns:a16="http://schemas.microsoft.com/office/drawing/2014/main" id="{2A01703F-7EB3-4453-AF3B-80D3FDEFA5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5" name="Contenidor de text 4">
            <a:extLst>
              <a:ext uri="{FF2B5EF4-FFF2-40B4-BE49-F238E27FC236}">
                <a16:creationId xmlns:a16="http://schemas.microsoft.com/office/drawing/2014/main" id="{C4DBCF72-4AB9-4A0E-A001-E5F266C3BC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6" name="Contenidor de contingut 5">
            <a:extLst>
              <a:ext uri="{FF2B5EF4-FFF2-40B4-BE49-F238E27FC236}">
                <a16:creationId xmlns:a16="http://schemas.microsoft.com/office/drawing/2014/main" id="{145A498C-841C-49F0-A2DE-6700E5942C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7" name="Contenidor de data 6">
            <a:extLst>
              <a:ext uri="{FF2B5EF4-FFF2-40B4-BE49-F238E27FC236}">
                <a16:creationId xmlns:a16="http://schemas.microsoft.com/office/drawing/2014/main" id="{5C56A323-2F91-40DE-B2AE-28FEC8375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a-ES"/>
              <a:t>18 – 19 September 2025</a:t>
            </a:r>
          </a:p>
        </p:txBody>
      </p:sp>
      <p:sp>
        <p:nvSpPr>
          <p:cNvPr id="8" name="Contenidor de peu de pàgina 7">
            <a:extLst>
              <a:ext uri="{FF2B5EF4-FFF2-40B4-BE49-F238E27FC236}">
                <a16:creationId xmlns:a16="http://schemas.microsoft.com/office/drawing/2014/main" id="{9AEC4E3A-2840-471E-98C4-EBAECC9DD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a-ES"/>
              <a:t>IV International Conference on Sustainable Finance</a:t>
            </a:r>
          </a:p>
        </p:txBody>
      </p:sp>
      <p:sp>
        <p:nvSpPr>
          <p:cNvPr id="9" name="Contenidor de número de diapositiva 8">
            <a:extLst>
              <a:ext uri="{FF2B5EF4-FFF2-40B4-BE49-F238E27FC236}">
                <a16:creationId xmlns:a16="http://schemas.microsoft.com/office/drawing/2014/main" id="{C110D48F-9A2F-42C7-9BBA-7139D97FD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7FCD0-A4AE-493B-A05F-6B593BF6EB36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774637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D75F3068-7639-4BAF-892C-D65E6EF15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data 2">
            <a:extLst>
              <a:ext uri="{FF2B5EF4-FFF2-40B4-BE49-F238E27FC236}">
                <a16:creationId xmlns:a16="http://schemas.microsoft.com/office/drawing/2014/main" id="{B48EF413-26EF-47EE-AEDD-FE8AD8C4E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a-ES"/>
              <a:t>18 – 19 September 2025</a:t>
            </a:r>
          </a:p>
        </p:txBody>
      </p:sp>
      <p:sp>
        <p:nvSpPr>
          <p:cNvPr id="4" name="Contenidor de peu de pàgina 3">
            <a:extLst>
              <a:ext uri="{FF2B5EF4-FFF2-40B4-BE49-F238E27FC236}">
                <a16:creationId xmlns:a16="http://schemas.microsoft.com/office/drawing/2014/main" id="{00A94D5A-B2BF-4B54-858E-626E5BAF6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a-ES"/>
              <a:t>IV International Conference on Sustainable Finance</a:t>
            </a:r>
          </a:p>
        </p:txBody>
      </p:sp>
      <p:sp>
        <p:nvSpPr>
          <p:cNvPr id="5" name="Contenidor de número de diapositiva 4">
            <a:extLst>
              <a:ext uri="{FF2B5EF4-FFF2-40B4-BE49-F238E27FC236}">
                <a16:creationId xmlns:a16="http://schemas.microsoft.com/office/drawing/2014/main" id="{F4D9F18A-9B8E-403B-BAB7-EF14D8BE0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7FCD0-A4AE-493B-A05F-6B593BF6EB36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066142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>
            <a:extLst>
              <a:ext uri="{FF2B5EF4-FFF2-40B4-BE49-F238E27FC236}">
                <a16:creationId xmlns:a16="http://schemas.microsoft.com/office/drawing/2014/main" id="{653CC671-2729-4EA3-80E6-88DAAED71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a-ES"/>
              <a:t>18 – 19 September 2025</a:t>
            </a:r>
          </a:p>
        </p:txBody>
      </p:sp>
      <p:sp>
        <p:nvSpPr>
          <p:cNvPr id="3" name="Contenidor de peu de pàgina 2">
            <a:extLst>
              <a:ext uri="{FF2B5EF4-FFF2-40B4-BE49-F238E27FC236}">
                <a16:creationId xmlns:a16="http://schemas.microsoft.com/office/drawing/2014/main" id="{C23FDEEF-A66B-4488-B221-4254D61E1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a-ES"/>
              <a:t>IV International Conference on Sustainable Finance</a:t>
            </a:r>
          </a:p>
        </p:txBody>
      </p:sp>
      <p:sp>
        <p:nvSpPr>
          <p:cNvPr id="4" name="Contenidor de número de diapositiva 3">
            <a:extLst>
              <a:ext uri="{FF2B5EF4-FFF2-40B4-BE49-F238E27FC236}">
                <a16:creationId xmlns:a16="http://schemas.microsoft.com/office/drawing/2014/main" id="{C44D1DD3-2D4E-45F2-909A-92E7C48E7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7FCD0-A4AE-493B-A05F-6B593BF6EB36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126713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E9789979-EC51-47A1-8273-2A3A8D72F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/>
              <a:t>Feu clic aquí per editar l'estil</a:t>
            </a:r>
          </a:p>
        </p:txBody>
      </p:sp>
      <p:sp>
        <p:nvSpPr>
          <p:cNvPr id="3" name="Contenidor de contingut 2">
            <a:extLst>
              <a:ext uri="{FF2B5EF4-FFF2-40B4-BE49-F238E27FC236}">
                <a16:creationId xmlns:a16="http://schemas.microsoft.com/office/drawing/2014/main" id="{7D086E77-5489-4D37-9FA5-4D71EDFA54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4" name="Contenidor de text 3">
            <a:extLst>
              <a:ext uri="{FF2B5EF4-FFF2-40B4-BE49-F238E27FC236}">
                <a16:creationId xmlns:a16="http://schemas.microsoft.com/office/drawing/2014/main" id="{A52FC527-8B3C-409A-A8EF-6674D97786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5" name="Contenidor de data 4">
            <a:extLst>
              <a:ext uri="{FF2B5EF4-FFF2-40B4-BE49-F238E27FC236}">
                <a16:creationId xmlns:a16="http://schemas.microsoft.com/office/drawing/2014/main" id="{08BD36C0-C925-42BD-BF89-933A7BCBC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a-ES"/>
              <a:t>18 – 19 September 2025</a:t>
            </a:r>
          </a:p>
        </p:txBody>
      </p:sp>
      <p:sp>
        <p:nvSpPr>
          <p:cNvPr id="6" name="Contenidor de peu de pàgina 5">
            <a:extLst>
              <a:ext uri="{FF2B5EF4-FFF2-40B4-BE49-F238E27FC236}">
                <a16:creationId xmlns:a16="http://schemas.microsoft.com/office/drawing/2014/main" id="{FFC6AA7F-8562-4E94-A8D6-5225C54EF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a-ES"/>
              <a:t>IV International Conference on Sustainable Finance</a:t>
            </a:r>
          </a:p>
        </p:txBody>
      </p:sp>
      <p:sp>
        <p:nvSpPr>
          <p:cNvPr id="7" name="Contenidor de número de diapositiva 6">
            <a:extLst>
              <a:ext uri="{FF2B5EF4-FFF2-40B4-BE49-F238E27FC236}">
                <a16:creationId xmlns:a16="http://schemas.microsoft.com/office/drawing/2014/main" id="{F302DECB-DA57-4AAC-ADAA-A4445E284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7FCD0-A4AE-493B-A05F-6B593BF6EB36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050997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BAA7C60B-3D1A-470D-88AB-BF9425DD73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/>
              <a:t>Feu clic aquí per editar l'estil</a:t>
            </a:r>
          </a:p>
        </p:txBody>
      </p:sp>
      <p:sp>
        <p:nvSpPr>
          <p:cNvPr id="3" name="Contenidor d'imatge 2">
            <a:extLst>
              <a:ext uri="{FF2B5EF4-FFF2-40B4-BE49-F238E27FC236}">
                <a16:creationId xmlns:a16="http://schemas.microsoft.com/office/drawing/2014/main" id="{7079E017-26F4-4E6A-94D6-5FA47AB9CD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Contenidor de text 3">
            <a:extLst>
              <a:ext uri="{FF2B5EF4-FFF2-40B4-BE49-F238E27FC236}">
                <a16:creationId xmlns:a16="http://schemas.microsoft.com/office/drawing/2014/main" id="{FBD3FC06-0642-48AC-810D-FC8DB1B9BC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5" name="Contenidor de data 4">
            <a:extLst>
              <a:ext uri="{FF2B5EF4-FFF2-40B4-BE49-F238E27FC236}">
                <a16:creationId xmlns:a16="http://schemas.microsoft.com/office/drawing/2014/main" id="{AA3CAAA9-59D4-4453-A31F-EA8785961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a-ES"/>
              <a:t>18 – 19 September 2025</a:t>
            </a:r>
          </a:p>
        </p:txBody>
      </p:sp>
      <p:sp>
        <p:nvSpPr>
          <p:cNvPr id="6" name="Contenidor de peu de pàgina 5">
            <a:extLst>
              <a:ext uri="{FF2B5EF4-FFF2-40B4-BE49-F238E27FC236}">
                <a16:creationId xmlns:a16="http://schemas.microsoft.com/office/drawing/2014/main" id="{1301DD2E-C913-444F-B53F-363322E15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a-ES"/>
              <a:t>IV International Conference on Sustainable Finance</a:t>
            </a:r>
          </a:p>
        </p:txBody>
      </p:sp>
      <p:sp>
        <p:nvSpPr>
          <p:cNvPr id="7" name="Contenidor de número de diapositiva 6">
            <a:extLst>
              <a:ext uri="{FF2B5EF4-FFF2-40B4-BE49-F238E27FC236}">
                <a16:creationId xmlns:a16="http://schemas.microsoft.com/office/drawing/2014/main" id="{E4E58E85-9F5C-4BEB-A6B5-1A75DBDC6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7FCD0-A4AE-493B-A05F-6B593BF6EB36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314554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>
            <a:extLst>
              <a:ext uri="{FF2B5EF4-FFF2-40B4-BE49-F238E27FC236}">
                <a16:creationId xmlns:a16="http://schemas.microsoft.com/office/drawing/2014/main" id="{D5210231-2AE7-46E5-B6F1-7151B8B40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text 2">
            <a:extLst>
              <a:ext uri="{FF2B5EF4-FFF2-40B4-BE49-F238E27FC236}">
                <a16:creationId xmlns:a16="http://schemas.microsoft.com/office/drawing/2014/main" id="{BABA427E-969C-4148-9343-1B4F709F77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4" name="Contenidor de data 3">
            <a:extLst>
              <a:ext uri="{FF2B5EF4-FFF2-40B4-BE49-F238E27FC236}">
                <a16:creationId xmlns:a16="http://schemas.microsoft.com/office/drawing/2014/main" id="{C03E0C50-D82D-4EDE-B819-A3D1E701D7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a-ES"/>
              <a:t>18 – 19 September 2025</a:t>
            </a:r>
          </a:p>
        </p:txBody>
      </p:sp>
      <p:sp>
        <p:nvSpPr>
          <p:cNvPr id="5" name="Contenidor de peu de pàgina 4">
            <a:extLst>
              <a:ext uri="{FF2B5EF4-FFF2-40B4-BE49-F238E27FC236}">
                <a16:creationId xmlns:a16="http://schemas.microsoft.com/office/drawing/2014/main" id="{FCC53EC8-C11B-48B6-9721-30BCAD0E97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a-ES"/>
              <a:t>IV International Conference on Sustainable Finance</a:t>
            </a:r>
          </a:p>
        </p:txBody>
      </p:sp>
      <p:sp>
        <p:nvSpPr>
          <p:cNvPr id="6" name="Contenidor de número de diapositiva 5">
            <a:extLst>
              <a:ext uri="{FF2B5EF4-FFF2-40B4-BE49-F238E27FC236}">
                <a16:creationId xmlns:a16="http://schemas.microsoft.com/office/drawing/2014/main" id="{057757A9-819F-461C-90B0-E3E8C8FA65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F7FCD0-A4AE-493B-A05F-6B593BF6EB36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462279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ol 1">
            <a:extLst>
              <a:ext uri="{FF2B5EF4-FFF2-40B4-BE49-F238E27FC236}">
                <a16:creationId xmlns:a16="http://schemas.microsoft.com/office/drawing/2014/main" id="{D9C887FD-2A01-4882-8A5D-D45B90823C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613709"/>
            <a:ext cx="9144000" cy="948765"/>
          </a:xfrm>
        </p:spPr>
        <p:txBody>
          <a:bodyPr>
            <a:noAutofit/>
          </a:bodyPr>
          <a:lstStyle/>
          <a:p>
            <a:pPr algn="l"/>
            <a:r>
              <a:rPr lang="es-ES" sz="7200" b="1" dirty="0" err="1">
                <a:solidFill>
                  <a:srgbClr val="375C95"/>
                </a:solidFill>
              </a:rPr>
              <a:t>Title</a:t>
            </a:r>
            <a:endParaRPr lang="es-ES" sz="7200" b="1" dirty="0">
              <a:solidFill>
                <a:srgbClr val="375C95"/>
              </a:solidFill>
            </a:endParaRPr>
          </a:p>
        </p:txBody>
      </p:sp>
      <p:sp>
        <p:nvSpPr>
          <p:cNvPr id="5" name="Subtítol 2">
            <a:extLst>
              <a:ext uri="{FF2B5EF4-FFF2-40B4-BE49-F238E27FC236}">
                <a16:creationId xmlns:a16="http://schemas.microsoft.com/office/drawing/2014/main" id="{2E5D1B22-6A0A-41D4-BBC4-695F6A157C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439803"/>
            <a:ext cx="9144000" cy="423115"/>
          </a:xfrm>
        </p:spPr>
        <p:txBody>
          <a:bodyPr/>
          <a:lstStyle/>
          <a:p>
            <a:pPr algn="l"/>
            <a:r>
              <a:rPr lang="ca-ES" dirty="0" err="1">
                <a:solidFill>
                  <a:srgbClr val="375C95"/>
                </a:solidFill>
                <a:latin typeface="+mj-lt"/>
              </a:rPr>
              <a:t>Author</a:t>
            </a:r>
            <a:r>
              <a:rPr lang="ca-ES" dirty="0">
                <a:solidFill>
                  <a:srgbClr val="375C95"/>
                </a:solidFill>
                <a:latin typeface="+mj-lt"/>
              </a:rPr>
              <a:t>, </a:t>
            </a:r>
            <a:r>
              <a:rPr lang="ca-ES" dirty="0" err="1">
                <a:solidFill>
                  <a:srgbClr val="375C95"/>
                </a:solidFill>
                <a:latin typeface="+mj-lt"/>
              </a:rPr>
              <a:t>Author</a:t>
            </a:r>
            <a:r>
              <a:rPr lang="ca-ES" dirty="0">
                <a:solidFill>
                  <a:srgbClr val="375C95"/>
                </a:solidFill>
                <a:latin typeface="+mj-lt"/>
              </a:rPr>
              <a:t>*, </a:t>
            </a:r>
            <a:r>
              <a:rPr lang="ca-ES" dirty="0" err="1">
                <a:solidFill>
                  <a:srgbClr val="375C95"/>
                </a:solidFill>
                <a:latin typeface="+mj-lt"/>
              </a:rPr>
              <a:t>Author</a:t>
            </a:r>
            <a:endParaRPr lang="ca-ES" dirty="0">
              <a:solidFill>
                <a:srgbClr val="375C95"/>
              </a:solidFill>
              <a:latin typeface="+mj-lt"/>
            </a:endParaRPr>
          </a:p>
        </p:txBody>
      </p:sp>
      <p:pic>
        <p:nvPicPr>
          <p:cNvPr id="6" name="Imatge 5">
            <a:extLst>
              <a:ext uri="{FF2B5EF4-FFF2-40B4-BE49-F238E27FC236}">
                <a16:creationId xmlns:a16="http://schemas.microsoft.com/office/drawing/2014/main" id="{818F24BC-33D3-4D69-88B8-7EDBCA4FF5F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020" t="8587" r="31113" b="15113"/>
          <a:stretch/>
        </p:blipFill>
        <p:spPr>
          <a:xfrm>
            <a:off x="1268109" y="941545"/>
            <a:ext cx="1646542" cy="1542235"/>
          </a:xfrm>
          <a:prstGeom prst="rect">
            <a:avLst/>
          </a:prstGeom>
        </p:spPr>
      </p:pic>
      <p:sp>
        <p:nvSpPr>
          <p:cNvPr id="10" name="Títol 1">
            <a:extLst>
              <a:ext uri="{FF2B5EF4-FFF2-40B4-BE49-F238E27FC236}">
                <a16:creationId xmlns:a16="http://schemas.microsoft.com/office/drawing/2014/main" id="{19BFC6F6-0504-4258-B297-FB00C6637CD3}"/>
              </a:ext>
            </a:extLst>
          </p:cNvPr>
          <p:cNvSpPr txBox="1">
            <a:spLocks/>
          </p:cNvSpPr>
          <p:nvPr/>
        </p:nvSpPr>
        <p:spPr>
          <a:xfrm>
            <a:off x="3038475" y="1179977"/>
            <a:ext cx="7752066" cy="10653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2800" b="1" dirty="0">
                <a:solidFill>
                  <a:srgbClr val="375C95"/>
                </a:solidFill>
                <a:latin typeface="+mn-lt"/>
              </a:rPr>
              <a:t>International </a:t>
            </a:r>
            <a:r>
              <a:rPr lang="es-ES" sz="2800" b="1" dirty="0" err="1">
                <a:solidFill>
                  <a:srgbClr val="375C95"/>
                </a:solidFill>
                <a:latin typeface="+mn-lt"/>
              </a:rPr>
              <a:t>Conference</a:t>
            </a:r>
            <a:r>
              <a:rPr lang="es-ES" sz="2800" b="1" dirty="0">
                <a:solidFill>
                  <a:srgbClr val="375C95"/>
                </a:solidFill>
                <a:latin typeface="+mn-lt"/>
              </a:rPr>
              <a:t> </a:t>
            </a:r>
            <a:r>
              <a:rPr lang="es-ES" sz="2800" b="1" dirty="0" err="1">
                <a:solidFill>
                  <a:srgbClr val="375C95"/>
                </a:solidFill>
                <a:latin typeface="+mn-lt"/>
              </a:rPr>
              <a:t>On</a:t>
            </a:r>
            <a:r>
              <a:rPr lang="es-ES" sz="2800" b="1" dirty="0">
                <a:solidFill>
                  <a:srgbClr val="375C95"/>
                </a:solidFill>
                <a:latin typeface="+mn-lt"/>
              </a:rPr>
              <a:t> </a:t>
            </a:r>
            <a:r>
              <a:rPr lang="es-ES" sz="2800" b="1" dirty="0" err="1">
                <a:solidFill>
                  <a:srgbClr val="375C95"/>
                </a:solidFill>
                <a:latin typeface="+mn-lt"/>
              </a:rPr>
              <a:t>Sustainable</a:t>
            </a:r>
            <a:r>
              <a:rPr lang="es-ES" sz="2800" b="1" dirty="0">
                <a:solidFill>
                  <a:srgbClr val="375C95"/>
                </a:solidFill>
                <a:latin typeface="+mn-lt"/>
              </a:rPr>
              <a:t> </a:t>
            </a:r>
            <a:r>
              <a:rPr lang="es-ES" sz="2800" b="1" dirty="0" err="1">
                <a:solidFill>
                  <a:srgbClr val="375C95"/>
                </a:solidFill>
                <a:latin typeface="+mn-lt"/>
              </a:rPr>
              <a:t>Finance</a:t>
            </a:r>
            <a:endParaRPr lang="es-ES" sz="2800" dirty="0">
              <a:solidFill>
                <a:srgbClr val="375C95"/>
              </a:solidFill>
            </a:endParaRPr>
          </a:p>
          <a:p>
            <a:pPr algn="l"/>
            <a:r>
              <a:rPr lang="en-US" sz="2200" dirty="0">
                <a:solidFill>
                  <a:srgbClr val="375C95"/>
                </a:solidFill>
              </a:rPr>
              <a:t>AI, Ethics, and Finance: Building Sustainable Systems for Tomorrow</a:t>
            </a:r>
          </a:p>
          <a:p>
            <a:pPr algn="l"/>
            <a:r>
              <a:rPr lang="en-US" sz="1800" dirty="0">
                <a:solidFill>
                  <a:srgbClr val="375C95"/>
                </a:solidFill>
              </a:rPr>
              <a:t>18 – 19 September 2025</a:t>
            </a:r>
            <a:endParaRPr lang="es-ES" sz="1800" dirty="0">
              <a:solidFill>
                <a:srgbClr val="375C9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9618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B2292CB7-F2E1-4369-AE31-AD6D88E5E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3414" y="365125"/>
            <a:ext cx="9100385" cy="1325563"/>
          </a:xfrm>
        </p:spPr>
        <p:txBody>
          <a:bodyPr/>
          <a:lstStyle/>
          <a:p>
            <a:endParaRPr lang="ca-ES" dirty="0"/>
          </a:p>
        </p:txBody>
      </p:sp>
      <p:sp>
        <p:nvSpPr>
          <p:cNvPr id="3" name="Contenidor de contingut 2">
            <a:extLst>
              <a:ext uri="{FF2B5EF4-FFF2-40B4-BE49-F238E27FC236}">
                <a16:creationId xmlns:a16="http://schemas.microsoft.com/office/drawing/2014/main" id="{F5443403-BBF9-409C-98DB-A08E9AED8C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a-ES" dirty="0"/>
          </a:p>
        </p:txBody>
      </p:sp>
      <p:pic>
        <p:nvPicPr>
          <p:cNvPr id="4" name="Imatge 3">
            <a:extLst>
              <a:ext uri="{FF2B5EF4-FFF2-40B4-BE49-F238E27FC236}">
                <a16:creationId xmlns:a16="http://schemas.microsoft.com/office/drawing/2014/main" id="{910F5E50-B9CB-41E6-B422-696E6026CF1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020" t="8587" r="31113" b="15113"/>
          <a:stretch/>
        </p:blipFill>
        <p:spPr>
          <a:xfrm>
            <a:off x="838200" y="365125"/>
            <a:ext cx="1415215" cy="1325562"/>
          </a:xfrm>
          <a:prstGeom prst="rect">
            <a:avLst/>
          </a:prstGeom>
        </p:spPr>
      </p:pic>
      <p:sp>
        <p:nvSpPr>
          <p:cNvPr id="5" name="Contenidor de data 4">
            <a:extLst>
              <a:ext uri="{FF2B5EF4-FFF2-40B4-BE49-F238E27FC236}">
                <a16:creationId xmlns:a16="http://schemas.microsoft.com/office/drawing/2014/main" id="{7EB68992-E4B7-4692-ABDE-FF62E95D2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a-ES" dirty="0"/>
              <a:t>18 – 19 </a:t>
            </a:r>
            <a:r>
              <a:rPr lang="ca-ES" dirty="0" err="1"/>
              <a:t>September</a:t>
            </a:r>
            <a:r>
              <a:rPr lang="ca-ES" dirty="0"/>
              <a:t> 2025</a:t>
            </a:r>
          </a:p>
        </p:txBody>
      </p:sp>
      <p:sp>
        <p:nvSpPr>
          <p:cNvPr id="6" name="Contenidor de peu de pàgina 5">
            <a:extLst>
              <a:ext uri="{FF2B5EF4-FFF2-40B4-BE49-F238E27FC236}">
                <a16:creationId xmlns:a16="http://schemas.microsoft.com/office/drawing/2014/main" id="{2F13C603-7549-460E-BFD8-DDD7FA32C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a-ES"/>
              <a:t>IV International Conference on Sustainable Finance</a:t>
            </a:r>
          </a:p>
        </p:txBody>
      </p:sp>
      <p:sp>
        <p:nvSpPr>
          <p:cNvPr id="7" name="Contenidor de número de diapositiva 6">
            <a:extLst>
              <a:ext uri="{FF2B5EF4-FFF2-40B4-BE49-F238E27FC236}">
                <a16:creationId xmlns:a16="http://schemas.microsoft.com/office/drawing/2014/main" id="{690A88C3-9A65-4A65-936A-DBD3AF851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7FCD0-A4AE-493B-A05F-6B593BF6EB36}" type="slidenum">
              <a:rPr lang="ca-ES" smtClean="0"/>
              <a:t>2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6624493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B2292CB7-F2E1-4369-AE31-AD6D88E5E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3414" y="365125"/>
            <a:ext cx="9100385" cy="1325563"/>
          </a:xfrm>
        </p:spPr>
        <p:txBody>
          <a:bodyPr/>
          <a:lstStyle/>
          <a:p>
            <a:endParaRPr lang="ca-ES" dirty="0"/>
          </a:p>
        </p:txBody>
      </p:sp>
      <p:sp>
        <p:nvSpPr>
          <p:cNvPr id="3" name="Contenidor de contingut 2">
            <a:extLst>
              <a:ext uri="{FF2B5EF4-FFF2-40B4-BE49-F238E27FC236}">
                <a16:creationId xmlns:a16="http://schemas.microsoft.com/office/drawing/2014/main" id="{F5443403-BBF9-409C-98DB-A08E9AED8C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a-ES" dirty="0"/>
          </a:p>
        </p:txBody>
      </p:sp>
      <p:pic>
        <p:nvPicPr>
          <p:cNvPr id="4" name="Imatge 3">
            <a:extLst>
              <a:ext uri="{FF2B5EF4-FFF2-40B4-BE49-F238E27FC236}">
                <a16:creationId xmlns:a16="http://schemas.microsoft.com/office/drawing/2014/main" id="{910F5E50-B9CB-41E6-B422-696E6026CF1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020" t="8587" r="31113" b="15113"/>
          <a:stretch/>
        </p:blipFill>
        <p:spPr>
          <a:xfrm>
            <a:off x="838200" y="365125"/>
            <a:ext cx="1415215" cy="1325562"/>
          </a:xfrm>
          <a:prstGeom prst="rect">
            <a:avLst/>
          </a:prstGeom>
        </p:spPr>
      </p:pic>
      <p:sp>
        <p:nvSpPr>
          <p:cNvPr id="5" name="Contenidor de data 4">
            <a:extLst>
              <a:ext uri="{FF2B5EF4-FFF2-40B4-BE49-F238E27FC236}">
                <a16:creationId xmlns:a16="http://schemas.microsoft.com/office/drawing/2014/main" id="{7EB68992-E4B7-4692-ABDE-FF62E95D2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a-ES"/>
              <a:t>18 – 19 September 2025</a:t>
            </a:r>
          </a:p>
        </p:txBody>
      </p:sp>
      <p:sp>
        <p:nvSpPr>
          <p:cNvPr id="6" name="Contenidor de peu de pàgina 5">
            <a:extLst>
              <a:ext uri="{FF2B5EF4-FFF2-40B4-BE49-F238E27FC236}">
                <a16:creationId xmlns:a16="http://schemas.microsoft.com/office/drawing/2014/main" id="{2F13C603-7549-460E-BFD8-DDD7FA32C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a-ES"/>
              <a:t>IV International Conference on Sustainable Finance</a:t>
            </a:r>
          </a:p>
        </p:txBody>
      </p:sp>
      <p:sp>
        <p:nvSpPr>
          <p:cNvPr id="7" name="Contenidor de número de diapositiva 6">
            <a:extLst>
              <a:ext uri="{FF2B5EF4-FFF2-40B4-BE49-F238E27FC236}">
                <a16:creationId xmlns:a16="http://schemas.microsoft.com/office/drawing/2014/main" id="{690A88C3-9A65-4A65-936A-DBD3AF851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7FCD0-A4AE-493B-A05F-6B593BF6EB36}" type="slidenum">
              <a:rPr lang="ca-ES" smtClean="0"/>
              <a:t>3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835164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B2292CB7-F2E1-4369-AE31-AD6D88E5E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3414" y="365125"/>
            <a:ext cx="9100385" cy="1325563"/>
          </a:xfrm>
        </p:spPr>
        <p:txBody>
          <a:bodyPr/>
          <a:lstStyle/>
          <a:p>
            <a:endParaRPr lang="ca-ES" dirty="0"/>
          </a:p>
        </p:txBody>
      </p:sp>
      <p:sp>
        <p:nvSpPr>
          <p:cNvPr id="3" name="Contenidor de contingut 2">
            <a:extLst>
              <a:ext uri="{FF2B5EF4-FFF2-40B4-BE49-F238E27FC236}">
                <a16:creationId xmlns:a16="http://schemas.microsoft.com/office/drawing/2014/main" id="{F5443403-BBF9-409C-98DB-A08E9AED8C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a-ES" dirty="0"/>
          </a:p>
        </p:txBody>
      </p:sp>
      <p:pic>
        <p:nvPicPr>
          <p:cNvPr id="4" name="Imatge 3">
            <a:extLst>
              <a:ext uri="{FF2B5EF4-FFF2-40B4-BE49-F238E27FC236}">
                <a16:creationId xmlns:a16="http://schemas.microsoft.com/office/drawing/2014/main" id="{910F5E50-B9CB-41E6-B422-696E6026CF1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020" t="8587" r="31113" b="15113"/>
          <a:stretch/>
        </p:blipFill>
        <p:spPr>
          <a:xfrm>
            <a:off x="838200" y="365125"/>
            <a:ext cx="1415215" cy="1325562"/>
          </a:xfrm>
          <a:prstGeom prst="rect">
            <a:avLst/>
          </a:prstGeom>
        </p:spPr>
      </p:pic>
      <p:sp>
        <p:nvSpPr>
          <p:cNvPr id="5" name="Contenidor de data 4">
            <a:extLst>
              <a:ext uri="{FF2B5EF4-FFF2-40B4-BE49-F238E27FC236}">
                <a16:creationId xmlns:a16="http://schemas.microsoft.com/office/drawing/2014/main" id="{7EB68992-E4B7-4692-ABDE-FF62E95D2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a-ES"/>
              <a:t>18 – 19 September 2025</a:t>
            </a:r>
          </a:p>
        </p:txBody>
      </p:sp>
      <p:sp>
        <p:nvSpPr>
          <p:cNvPr id="6" name="Contenidor de peu de pàgina 5">
            <a:extLst>
              <a:ext uri="{FF2B5EF4-FFF2-40B4-BE49-F238E27FC236}">
                <a16:creationId xmlns:a16="http://schemas.microsoft.com/office/drawing/2014/main" id="{2F13C603-7549-460E-BFD8-DDD7FA32C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a-ES"/>
              <a:t>IV International Conference on Sustainable Finance</a:t>
            </a:r>
          </a:p>
        </p:txBody>
      </p:sp>
      <p:sp>
        <p:nvSpPr>
          <p:cNvPr id="7" name="Contenidor de número de diapositiva 6">
            <a:extLst>
              <a:ext uri="{FF2B5EF4-FFF2-40B4-BE49-F238E27FC236}">
                <a16:creationId xmlns:a16="http://schemas.microsoft.com/office/drawing/2014/main" id="{690A88C3-9A65-4A65-936A-DBD3AF851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7FCD0-A4AE-493B-A05F-6B593BF6EB36}" type="slidenum">
              <a:rPr lang="ca-ES" smtClean="0"/>
              <a:t>4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0714863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B2292CB7-F2E1-4369-AE31-AD6D88E5E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3414" y="365125"/>
            <a:ext cx="9100385" cy="1325563"/>
          </a:xfrm>
        </p:spPr>
        <p:txBody>
          <a:bodyPr/>
          <a:lstStyle/>
          <a:p>
            <a:endParaRPr lang="ca-ES" dirty="0"/>
          </a:p>
        </p:txBody>
      </p:sp>
      <p:sp>
        <p:nvSpPr>
          <p:cNvPr id="3" name="Contenidor de contingut 2">
            <a:extLst>
              <a:ext uri="{FF2B5EF4-FFF2-40B4-BE49-F238E27FC236}">
                <a16:creationId xmlns:a16="http://schemas.microsoft.com/office/drawing/2014/main" id="{F5443403-BBF9-409C-98DB-A08E9AED8C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a-ES" dirty="0"/>
          </a:p>
        </p:txBody>
      </p:sp>
      <p:pic>
        <p:nvPicPr>
          <p:cNvPr id="4" name="Imatge 3">
            <a:extLst>
              <a:ext uri="{FF2B5EF4-FFF2-40B4-BE49-F238E27FC236}">
                <a16:creationId xmlns:a16="http://schemas.microsoft.com/office/drawing/2014/main" id="{910F5E50-B9CB-41E6-B422-696E6026CF1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020" t="8587" r="31113" b="15113"/>
          <a:stretch/>
        </p:blipFill>
        <p:spPr>
          <a:xfrm>
            <a:off x="838200" y="365125"/>
            <a:ext cx="1415215" cy="1325562"/>
          </a:xfrm>
          <a:prstGeom prst="rect">
            <a:avLst/>
          </a:prstGeom>
        </p:spPr>
      </p:pic>
      <p:sp>
        <p:nvSpPr>
          <p:cNvPr id="5" name="Contenidor de data 4">
            <a:extLst>
              <a:ext uri="{FF2B5EF4-FFF2-40B4-BE49-F238E27FC236}">
                <a16:creationId xmlns:a16="http://schemas.microsoft.com/office/drawing/2014/main" id="{7EB68992-E4B7-4692-ABDE-FF62E95D2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a-ES"/>
              <a:t>18 – 19 September 2025</a:t>
            </a:r>
          </a:p>
        </p:txBody>
      </p:sp>
      <p:sp>
        <p:nvSpPr>
          <p:cNvPr id="6" name="Contenidor de peu de pàgina 5">
            <a:extLst>
              <a:ext uri="{FF2B5EF4-FFF2-40B4-BE49-F238E27FC236}">
                <a16:creationId xmlns:a16="http://schemas.microsoft.com/office/drawing/2014/main" id="{2F13C603-7549-460E-BFD8-DDD7FA32C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a-ES"/>
              <a:t>IV International Conference on Sustainable Finance</a:t>
            </a:r>
          </a:p>
        </p:txBody>
      </p:sp>
      <p:sp>
        <p:nvSpPr>
          <p:cNvPr id="7" name="Contenidor de número de diapositiva 6">
            <a:extLst>
              <a:ext uri="{FF2B5EF4-FFF2-40B4-BE49-F238E27FC236}">
                <a16:creationId xmlns:a16="http://schemas.microsoft.com/office/drawing/2014/main" id="{690A88C3-9A65-4A65-936A-DBD3AF851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7FCD0-A4AE-493B-A05F-6B593BF6EB36}" type="slidenum">
              <a:rPr lang="ca-ES" smtClean="0"/>
              <a:t>5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673648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B2292CB7-F2E1-4369-AE31-AD6D88E5E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3414" y="365125"/>
            <a:ext cx="9100385" cy="1325563"/>
          </a:xfrm>
        </p:spPr>
        <p:txBody>
          <a:bodyPr/>
          <a:lstStyle/>
          <a:p>
            <a:endParaRPr lang="ca-ES" dirty="0"/>
          </a:p>
        </p:txBody>
      </p:sp>
      <p:sp>
        <p:nvSpPr>
          <p:cNvPr id="3" name="Contenidor de contingut 2">
            <a:extLst>
              <a:ext uri="{FF2B5EF4-FFF2-40B4-BE49-F238E27FC236}">
                <a16:creationId xmlns:a16="http://schemas.microsoft.com/office/drawing/2014/main" id="{F5443403-BBF9-409C-98DB-A08E9AED8C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a-ES" dirty="0"/>
          </a:p>
        </p:txBody>
      </p:sp>
      <p:pic>
        <p:nvPicPr>
          <p:cNvPr id="4" name="Imatge 3">
            <a:extLst>
              <a:ext uri="{FF2B5EF4-FFF2-40B4-BE49-F238E27FC236}">
                <a16:creationId xmlns:a16="http://schemas.microsoft.com/office/drawing/2014/main" id="{910F5E50-B9CB-41E6-B422-696E6026CF1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020" t="8587" r="31113" b="15113"/>
          <a:stretch/>
        </p:blipFill>
        <p:spPr>
          <a:xfrm>
            <a:off x="838200" y="365125"/>
            <a:ext cx="1415215" cy="1325562"/>
          </a:xfrm>
          <a:prstGeom prst="rect">
            <a:avLst/>
          </a:prstGeom>
        </p:spPr>
      </p:pic>
      <p:sp>
        <p:nvSpPr>
          <p:cNvPr id="5" name="Contenidor de data 4">
            <a:extLst>
              <a:ext uri="{FF2B5EF4-FFF2-40B4-BE49-F238E27FC236}">
                <a16:creationId xmlns:a16="http://schemas.microsoft.com/office/drawing/2014/main" id="{7EB68992-E4B7-4692-ABDE-FF62E95D2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a-ES"/>
              <a:t>18 – 19 September 2025</a:t>
            </a:r>
          </a:p>
        </p:txBody>
      </p:sp>
      <p:sp>
        <p:nvSpPr>
          <p:cNvPr id="6" name="Contenidor de peu de pàgina 5">
            <a:extLst>
              <a:ext uri="{FF2B5EF4-FFF2-40B4-BE49-F238E27FC236}">
                <a16:creationId xmlns:a16="http://schemas.microsoft.com/office/drawing/2014/main" id="{2F13C603-7549-460E-BFD8-DDD7FA32C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a-ES"/>
              <a:t>IV International Conference on Sustainable Finance</a:t>
            </a:r>
          </a:p>
        </p:txBody>
      </p:sp>
      <p:sp>
        <p:nvSpPr>
          <p:cNvPr id="7" name="Contenidor de número de diapositiva 6">
            <a:extLst>
              <a:ext uri="{FF2B5EF4-FFF2-40B4-BE49-F238E27FC236}">
                <a16:creationId xmlns:a16="http://schemas.microsoft.com/office/drawing/2014/main" id="{690A88C3-9A65-4A65-936A-DBD3AF851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7FCD0-A4AE-493B-A05F-6B593BF6EB36}" type="slidenum">
              <a:rPr lang="ca-ES" smtClean="0"/>
              <a:t>6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0181137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B2292CB7-F2E1-4369-AE31-AD6D88E5E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3414" y="365125"/>
            <a:ext cx="9100385" cy="1325563"/>
          </a:xfrm>
        </p:spPr>
        <p:txBody>
          <a:bodyPr/>
          <a:lstStyle/>
          <a:p>
            <a:endParaRPr lang="ca-ES" dirty="0"/>
          </a:p>
        </p:txBody>
      </p:sp>
      <p:sp>
        <p:nvSpPr>
          <p:cNvPr id="3" name="Contenidor de contingut 2">
            <a:extLst>
              <a:ext uri="{FF2B5EF4-FFF2-40B4-BE49-F238E27FC236}">
                <a16:creationId xmlns:a16="http://schemas.microsoft.com/office/drawing/2014/main" id="{F5443403-BBF9-409C-98DB-A08E9AED8C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a-ES" dirty="0"/>
          </a:p>
        </p:txBody>
      </p:sp>
      <p:pic>
        <p:nvPicPr>
          <p:cNvPr id="4" name="Imatge 3">
            <a:extLst>
              <a:ext uri="{FF2B5EF4-FFF2-40B4-BE49-F238E27FC236}">
                <a16:creationId xmlns:a16="http://schemas.microsoft.com/office/drawing/2014/main" id="{910F5E50-B9CB-41E6-B422-696E6026CF1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020" t="8587" r="31113" b="15113"/>
          <a:stretch/>
        </p:blipFill>
        <p:spPr>
          <a:xfrm>
            <a:off x="838200" y="365125"/>
            <a:ext cx="1415215" cy="1325562"/>
          </a:xfrm>
          <a:prstGeom prst="rect">
            <a:avLst/>
          </a:prstGeom>
        </p:spPr>
      </p:pic>
      <p:sp>
        <p:nvSpPr>
          <p:cNvPr id="5" name="Contenidor de data 4">
            <a:extLst>
              <a:ext uri="{FF2B5EF4-FFF2-40B4-BE49-F238E27FC236}">
                <a16:creationId xmlns:a16="http://schemas.microsoft.com/office/drawing/2014/main" id="{7EB68992-E4B7-4692-ABDE-FF62E95D2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a-ES"/>
              <a:t>18 – 19 September 2025</a:t>
            </a:r>
          </a:p>
        </p:txBody>
      </p:sp>
      <p:sp>
        <p:nvSpPr>
          <p:cNvPr id="6" name="Contenidor de peu de pàgina 5">
            <a:extLst>
              <a:ext uri="{FF2B5EF4-FFF2-40B4-BE49-F238E27FC236}">
                <a16:creationId xmlns:a16="http://schemas.microsoft.com/office/drawing/2014/main" id="{2F13C603-7549-460E-BFD8-DDD7FA32C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a-ES"/>
              <a:t>IV International Conference on Sustainable Finance</a:t>
            </a:r>
          </a:p>
        </p:txBody>
      </p:sp>
      <p:sp>
        <p:nvSpPr>
          <p:cNvPr id="7" name="Contenidor de número de diapositiva 6">
            <a:extLst>
              <a:ext uri="{FF2B5EF4-FFF2-40B4-BE49-F238E27FC236}">
                <a16:creationId xmlns:a16="http://schemas.microsoft.com/office/drawing/2014/main" id="{690A88C3-9A65-4A65-936A-DBD3AF851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7FCD0-A4AE-493B-A05F-6B593BF6EB36}" type="slidenum">
              <a:rPr lang="ca-ES" smtClean="0"/>
              <a:t>7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7100862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ol 1">
            <a:extLst>
              <a:ext uri="{FF2B5EF4-FFF2-40B4-BE49-F238E27FC236}">
                <a16:creationId xmlns:a16="http://schemas.microsoft.com/office/drawing/2014/main" id="{D9C887FD-2A01-4882-8A5D-D45B90823C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613710"/>
            <a:ext cx="9144000" cy="928128"/>
          </a:xfrm>
        </p:spPr>
        <p:txBody>
          <a:bodyPr/>
          <a:lstStyle/>
          <a:p>
            <a:r>
              <a:rPr lang="es-ES" dirty="0" err="1"/>
              <a:t>Title</a:t>
            </a:r>
            <a:endParaRPr lang="es-ES" dirty="0"/>
          </a:p>
        </p:txBody>
      </p:sp>
      <p:sp>
        <p:nvSpPr>
          <p:cNvPr id="5" name="Subtítol 2">
            <a:extLst>
              <a:ext uri="{FF2B5EF4-FFF2-40B4-BE49-F238E27FC236}">
                <a16:creationId xmlns:a16="http://schemas.microsoft.com/office/drawing/2014/main" id="{2E5D1B22-6A0A-41D4-BBC4-695F6A157C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439803"/>
            <a:ext cx="9144000" cy="423115"/>
          </a:xfrm>
        </p:spPr>
        <p:txBody>
          <a:bodyPr/>
          <a:lstStyle/>
          <a:p>
            <a:r>
              <a:rPr lang="ca-ES" dirty="0" err="1"/>
              <a:t>Author</a:t>
            </a:r>
            <a:r>
              <a:rPr lang="ca-ES" dirty="0"/>
              <a:t>, </a:t>
            </a:r>
            <a:r>
              <a:rPr lang="ca-ES" dirty="0" err="1"/>
              <a:t>Author</a:t>
            </a:r>
            <a:r>
              <a:rPr lang="ca-ES" dirty="0"/>
              <a:t>*, </a:t>
            </a:r>
            <a:r>
              <a:rPr lang="ca-ES" dirty="0" err="1"/>
              <a:t>Author</a:t>
            </a:r>
            <a:endParaRPr lang="ca-ES" dirty="0"/>
          </a:p>
        </p:txBody>
      </p:sp>
      <p:pic>
        <p:nvPicPr>
          <p:cNvPr id="6" name="Imatge 5">
            <a:extLst>
              <a:ext uri="{FF2B5EF4-FFF2-40B4-BE49-F238E27FC236}">
                <a16:creationId xmlns:a16="http://schemas.microsoft.com/office/drawing/2014/main" id="{818F24BC-33D3-4D69-88B8-7EDBCA4FF5F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020" t="8587" r="31113" b="15113"/>
          <a:stretch/>
        </p:blipFill>
        <p:spPr>
          <a:xfrm>
            <a:off x="1334783" y="941545"/>
            <a:ext cx="2260063" cy="2116890"/>
          </a:xfrm>
          <a:prstGeom prst="rect">
            <a:avLst/>
          </a:prstGeom>
        </p:spPr>
      </p:pic>
      <p:sp>
        <p:nvSpPr>
          <p:cNvPr id="10" name="Títol 1">
            <a:extLst>
              <a:ext uri="{FF2B5EF4-FFF2-40B4-BE49-F238E27FC236}">
                <a16:creationId xmlns:a16="http://schemas.microsoft.com/office/drawing/2014/main" id="{19BFC6F6-0504-4258-B297-FB00C6637CD3}"/>
              </a:ext>
            </a:extLst>
          </p:cNvPr>
          <p:cNvSpPr txBox="1">
            <a:spLocks/>
          </p:cNvSpPr>
          <p:nvPr/>
        </p:nvSpPr>
        <p:spPr>
          <a:xfrm>
            <a:off x="3594846" y="570982"/>
            <a:ext cx="7144872" cy="28580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6500" b="1" dirty="0">
                <a:solidFill>
                  <a:srgbClr val="375C95"/>
                </a:solidFill>
              </a:rPr>
              <a:t>International </a:t>
            </a:r>
            <a:r>
              <a:rPr lang="es-ES" sz="6500" b="1" dirty="0" err="1">
                <a:solidFill>
                  <a:srgbClr val="375C95"/>
                </a:solidFill>
              </a:rPr>
              <a:t>Conference</a:t>
            </a:r>
            <a:r>
              <a:rPr lang="es-ES" sz="6500" b="1" dirty="0">
                <a:solidFill>
                  <a:srgbClr val="375C95"/>
                </a:solidFill>
              </a:rPr>
              <a:t> </a:t>
            </a:r>
            <a:r>
              <a:rPr lang="es-ES" sz="6500" b="1" dirty="0" err="1">
                <a:solidFill>
                  <a:srgbClr val="375C95"/>
                </a:solidFill>
              </a:rPr>
              <a:t>on</a:t>
            </a:r>
            <a:r>
              <a:rPr lang="es-ES" sz="6500" b="1" dirty="0">
                <a:solidFill>
                  <a:srgbClr val="375C95"/>
                </a:solidFill>
              </a:rPr>
              <a:t> </a:t>
            </a:r>
            <a:r>
              <a:rPr lang="es-ES" sz="6500" b="1" dirty="0" err="1">
                <a:solidFill>
                  <a:srgbClr val="375C95"/>
                </a:solidFill>
              </a:rPr>
              <a:t>Sustainable</a:t>
            </a:r>
            <a:r>
              <a:rPr lang="es-ES" sz="6500" b="1" dirty="0">
                <a:solidFill>
                  <a:srgbClr val="375C95"/>
                </a:solidFill>
              </a:rPr>
              <a:t> </a:t>
            </a:r>
            <a:r>
              <a:rPr lang="es-ES" sz="6500" b="1" dirty="0" err="1">
                <a:solidFill>
                  <a:srgbClr val="375C95"/>
                </a:solidFill>
              </a:rPr>
              <a:t>Finance</a:t>
            </a:r>
            <a:endParaRPr lang="es-ES" sz="6500" b="1" dirty="0">
              <a:solidFill>
                <a:srgbClr val="375C95"/>
              </a:solidFill>
            </a:endParaRPr>
          </a:p>
          <a:p>
            <a:pPr algn="l"/>
            <a:endParaRPr lang="es-ES" dirty="0">
              <a:solidFill>
                <a:srgbClr val="375C95"/>
              </a:solidFill>
            </a:endParaRPr>
          </a:p>
          <a:p>
            <a:r>
              <a:rPr lang="en-US" dirty="0">
                <a:solidFill>
                  <a:srgbClr val="375C95"/>
                </a:solidFill>
              </a:rPr>
              <a:t>AI, Ethics, and Finance: Building Sustainable Systems for Tomorrow</a:t>
            </a:r>
          </a:p>
          <a:p>
            <a:pPr algn="l"/>
            <a:endParaRPr lang="en-US" dirty="0">
              <a:solidFill>
                <a:srgbClr val="375C95"/>
              </a:solidFill>
            </a:endParaRPr>
          </a:p>
          <a:p>
            <a:r>
              <a:rPr lang="en-US" dirty="0">
                <a:solidFill>
                  <a:srgbClr val="375C95"/>
                </a:solidFill>
              </a:rPr>
              <a:t>18 – 19 September 2025</a:t>
            </a:r>
            <a:endParaRPr lang="es-ES" dirty="0">
              <a:solidFill>
                <a:srgbClr val="375C9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92144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ci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ci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128</Words>
  <Application>Microsoft Office PowerPoint</Application>
  <PresentationFormat>Pantalla panoràmica</PresentationFormat>
  <Paragraphs>30</Paragraphs>
  <Slides>8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3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de l'Office</vt:lpstr>
      <vt:lpstr>Title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Title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/ Title</dc:title>
  <dc:creator>Miguel Guillen Pujadas</dc:creator>
  <cp:lastModifiedBy>Miguel Guillen Pujadas</cp:lastModifiedBy>
  <cp:revision>3</cp:revision>
  <dcterms:created xsi:type="dcterms:W3CDTF">2025-09-10T22:06:49Z</dcterms:created>
  <dcterms:modified xsi:type="dcterms:W3CDTF">2025-09-10T22:31:33Z</dcterms:modified>
</cp:coreProperties>
</file>